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358" r:id="rId2"/>
    <p:sldId id="331" r:id="rId3"/>
    <p:sldId id="322" r:id="rId4"/>
    <p:sldId id="321" r:id="rId5"/>
    <p:sldId id="323" r:id="rId6"/>
    <p:sldId id="329" r:id="rId7"/>
    <p:sldId id="330" r:id="rId8"/>
    <p:sldId id="325" r:id="rId9"/>
    <p:sldId id="328" r:id="rId10"/>
    <p:sldId id="287" r:id="rId11"/>
    <p:sldId id="301" r:id="rId12"/>
    <p:sldId id="303" r:id="rId13"/>
    <p:sldId id="304" r:id="rId14"/>
    <p:sldId id="305" r:id="rId15"/>
    <p:sldId id="345" r:id="rId16"/>
    <p:sldId id="294" r:id="rId17"/>
    <p:sldId id="346" r:id="rId18"/>
    <p:sldId id="306" r:id="rId19"/>
    <p:sldId id="347" r:id="rId20"/>
    <p:sldId id="352" r:id="rId21"/>
    <p:sldId id="307" r:id="rId22"/>
    <p:sldId id="288" r:id="rId23"/>
    <p:sldId id="289" r:id="rId24"/>
    <p:sldId id="308" r:id="rId25"/>
    <p:sldId id="295" r:id="rId26"/>
    <p:sldId id="348" r:id="rId27"/>
    <p:sldId id="351" r:id="rId28"/>
    <p:sldId id="353" r:id="rId29"/>
    <p:sldId id="296" r:id="rId30"/>
    <p:sldId id="354" r:id="rId31"/>
    <p:sldId id="309" r:id="rId32"/>
    <p:sldId id="356" r:id="rId33"/>
    <p:sldId id="257" r:id="rId34"/>
    <p:sldId id="261" r:id="rId35"/>
    <p:sldId id="357" r:id="rId36"/>
    <p:sldId id="258" r:id="rId37"/>
    <p:sldId id="259" r:id="rId38"/>
    <p:sldId id="260" r:id="rId39"/>
    <p:sldId id="35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lgemein" id="{7DE47528-36D3-4FB6-BFD7-EF3CC6DAFDA3}">
          <p14:sldIdLst>
            <p14:sldId id="358"/>
          </p14:sldIdLst>
        </p14:section>
        <p14:section name="Code Schnipsel" id="{94F0B658-724D-42B4-B9AD-5D812FEA865E}">
          <p14:sldIdLst>
            <p14:sldId id="331"/>
            <p14:sldId id="322"/>
            <p14:sldId id="321"/>
            <p14:sldId id="323"/>
            <p14:sldId id="329"/>
            <p14:sldId id="330"/>
            <p14:sldId id="325"/>
            <p14:sldId id="328"/>
          </p14:sldIdLst>
        </p14:section>
        <p14:section name="libGDX" id="{498886C1-995D-4146-85C7-588A86DB57BA}">
          <p14:sldIdLst>
            <p14:sldId id="287"/>
            <p14:sldId id="301"/>
            <p14:sldId id="303"/>
            <p14:sldId id="304"/>
            <p14:sldId id="305"/>
            <p14:sldId id="345"/>
            <p14:sldId id="294"/>
            <p14:sldId id="346"/>
            <p14:sldId id="306"/>
            <p14:sldId id="347"/>
            <p14:sldId id="352"/>
            <p14:sldId id="307"/>
            <p14:sldId id="288"/>
            <p14:sldId id="289"/>
            <p14:sldId id="308"/>
            <p14:sldId id="295"/>
            <p14:sldId id="348"/>
            <p14:sldId id="351"/>
            <p14:sldId id="353"/>
            <p14:sldId id="296"/>
            <p14:sldId id="354"/>
            <p14:sldId id="309"/>
            <p14:sldId id="356"/>
            <p14:sldId id="257"/>
            <p14:sldId id="261"/>
            <p14:sldId id="357"/>
            <p14:sldId id="258"/>
            <p14:sldId id="259"/>
            <p14:sldId id="260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9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2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19.91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2935 0,'0'0,"3"0,1 7,-11 11,-19 14,-25 20,-18 12,-19 7,-12 4,-11 9,-7 9,7 0,15-10,16-15,17-9,13-6,5-4,9-4,3-7,2 1,-1 1,1 3,-2 0,3-4,3-9,-1 1,-1 0,-1 7,2-1,2-3,-5 3,-1-1,-9-3,-1 0,2-4,9-3,5-4,5-1,-1 4,2-3,-3 2,-4-1,2-1,-3 3,-2 1,-2 4,2 1,-1-1,3 1,-8 4,2-2,-4 1,-1 0,1-4,3-2,5-1,4-2,4-2,2-2,-5-1,0-2,-2 0,-3-1,1 0,-1 4,3 0,-6 7,0 3,1-4,4-2,3-3,2-2,7-1,-3-2,-2 0,-11 7,-4-3,1 0,6-1,1 5,3 1,-1-1,6-5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30.1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10.93854"/>
      <inkml:brushProperty name="anchorY" value="3287.39014"/>
      <inkml:brushProperty name="scaleFactor" value="0.5"/>
    </inkml:brush>
  </inkml:definitions>
  <inkml:trace contextRef="#ctx0" brushRef="#br0">12 458,'0'0,"-2"-2,-2-5,1-1,1-6,3-7,6-2,4-2,3 1,-2 2,1-1,0 0,0 1,0-1,3 2,-2 1,-2 2,-5 2,-2-2,1 1,3-3,0 1,1-2,2 1,6 3,1 8,1 4,-4 7,-1 4,4 10,8 5,1 2,-4-1,-3-1,-3 1,-5 4,-1-2,-1 2,3-5,3-3,1-5,1 2,-2-4,-3 0,-1-3,5-2,-3-2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34.09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549.31543"/>
      <inkml:brushProperty name="anchorY" value="2583.14014"/>
      <inkml:brushProperty name="scaleFactor" value="0.5"/>
    </inkml:brush>
  </inkml:definitions>
  <inkml:trace contextRef="#ctx0" brushRef="#br0">0 2418,'0'0,"5"0,13 0,8 0,4 0,6 0,4 0,1 0,7 0,4 0,6 0,7 0,1 0,0 0,-5 0,-5 0,-4 0,-5 0,0 0,-1 0,-4-3,-1 0,-4 0,-6-2,1 0,-2 1,3 1,1 1,11-1,12-1,4 1,-1 1,-2 1,-4 0,-8 0,-5 1,-5 0,-5 0,1 1,2-1,4 0,1 0,-5-6,1-2,0-1,2 1,2 2,4 3,2 0,0 2,-3 1,-1 0,8 0,1 1,-3-1,-1 0,3 0,8 1,3-1,6 0,-2-9,-3 0,-6 1,-4 1,1 1,-7 0,-11-1,-2-3,2 2,2 1,0 2,-2 2,-1 2,1 0,2 1,10-3,2 1,4-1,-6 1,-4 1,0 0,0 0,-4 1,-2 0,1 0,-3 0,1 0,2 0,6-3,3 1,1-1,-1 0,9 1,-8 1,-5 1,-4-1,2 1,-2 0,-3-2,-1-1,2-5,0-3,1 1,-1-4,1 1,-2 1,-1 2,1-1,-2 3,-1 3,2 1,4 2,-3-4,-1 0,-8-2,-1-2,4 1,6-1,9-1,4 0,1 1,3 2,1 0,4-1,-1-4,-6-1,-5-7,-1-4,-4 1,-3 1,-4-1,1 3,-2 1,-1 3,5-2,2-5,-1-4,-1 0,-4 2,-3 0,4-6,2-2,-2-2,-2 1,-1 5,0 1,4-4,-1 0,4 0,-4 4,-5 4,-4 4,-1 3,3 2,-3-2,5 2,-2-3,-6 0,-2 1,-5 1,-5 1,0 1,2 0,-1 1,2-3,0-3,-1 0,-3-5,-2-1,1-3,-2 0,0-3,-2 0,2-3,2 1,0 4,2 1,-1 1,-1 4,-2 2,-2 4,-1 1,0-1,-1-2,0 1,-1-5,1-6,0 2,0 2,0 3,-1 3,7 3,0 2,0-3,-2-1,0-3,-2 0,-1 1,2 2,3 2,0 1,-1 1,-1 1,-1 0,-2 0,0 0,-1 1,0-7,0-2,0-1,-3-2,0 3,0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38.44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0766.11133"/>
      <inkml:brushProperty name="anchorY" value="3414.38574"/>
      <inkml:brushProperty name="scaleFactor" value="0.5"/>
    </inkml:brush>
  </inkml:definitions>
  <inkml:trace contextRef="#ctx0" brushRef="#br0">1 393,'0'0,"0"2,0-1,8-4,7-6,5-6,1-6,1 0,-2 0,4 1,2-1,-2 1,-2 2,-2-2,-5 1,1 2,-1 3,0-2,-4 1,1-3,-1 0,3-2,2-2,5 3,1 4,2 5,-1 6,-2 10,4 7,-2 7,-2 4,-1 4,-3-2,-1 4,-4-3,5 0,-3 0,6 3,-3-3,3 4,-2-7,3-5,-4-6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8:27.35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2593.79102"/>
      <inkml:brushProperty name="anchorY" value="5184.03027"/>
      <inkml:brushProperty name="scaleFactor" value="0.5"/>
    </inkml:brush>
  </inkml:definitions>
  <inkml:trace contextRef="#ctx0" brushRef="#br0">7055 600,'0'0,"-5"0,-4 0,-3 0,-7 0,-7 0,-6 0,-2 0,2 0,-1 0,0 0,2 0,-2 0,0 0,1 0,-1 0,-9 0,-4 0,-11 0,-8 0,-1 0,1 0,5 0,5 0,5 0,8 0,1 0,-4 0,-9 0,-9-3,-9 0,-3 1,-4-1,3 2,12 0,13 0,8 1,5 0,1 0,3 0,-1 0,-4 0,-2 0,1 0,3 0,-1 0,3 0,2 0,-4-5,-2-1,-10 0,-13 1,-9 1,-7 2,-11 1,0-2,4 0,2 0,12-5,12 1,11 0,12 2,9 1,4 2,2 1,-1 1,1 0,-9 0,-4 0,-11-2,-3-1,2-2,0 0,4 0,5-1,3 1,0 0,-4-1,-2 2,-4 0,-10-2,-12 2,-3 0,-3 1,-4 1,-2 1,-4-5,-4-2,5-1,-1 2,3 1,10 2,12-1,13 1,12 1,5 1,1 1,3 0,-3-2,-1 0,-1 0,-3-4,-6-1,-6 1,-11 2,-7 2,0 0,3 2,6 1,10-3,4 0,4-5,6 0,2 1,4 1,-6 0,0-2,-5 1,-2 1,-1-4,1 2,5-2,4 2,-2-2,-1 3,-1-1,-1 1,-2-1,-8 2,-6 1,-4 2,-7 1,-9 1,3 1,7-9,7 1,11 0,9 1,-1 2,2 2,-3 1,1 1,-1 1,4 0,4 1,1-1,-3-3,-2 1,3-1,2 1,-3-3,-1-7,2-1,0 2,0 2,1 3,3 3,2 1,0 1,0 1,-3-2,-1-1,2-2,2 0,-5 0,-3-6,0 0,-1 1,3 2,3 2,2 0,6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8:28.7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10494.57813"/>
      <inkml:brushProperty name="anchorY" value="6630.62598"/>
      <inkml:brushProperty name="scaleFactor" value="0.5"/>
    </inkml:brush>
  </inkml:definitions>
  <inkml:trace contextRef="#ctx0" brushRef="#br0">606 1,'0'0,"-7"0,-9 0,-4 0,-7 0,-3 2,-10 4,-1 5,4 0,2 5,1 3,1 3,7 3,1-1,4-1,3-3,2-2,-2-2,-1-1,-1-1,1 3,-4 0,-2-4,1 0,4 0,8 3,13-14,-1 0,-1 0,1 0,0 0,0-1,0 1,0 0,1 0,-1 0,1 3,14 22,8 4,12 8,10 7,5 2,0-2,-2-7,-5-1,-8-9,-10-6,-8-2,-8-5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7:01:25.4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2051 44,'-9'-4,"-1"1,0 0,0 1,-1 0,1 0,0 1,-13 0,-15-1,-201-18,-109 17,212 4,111-2,-1 1,1 2,0 1,0 0,0 2,1 1,-1 1,-34 15,-66 36,49-25,1 4,-84 55,120-64,17-11,-1-2,0 0,-38 17,19-15,-3 1,-45 24,78-35,1 0,-1 0,1 1,1 1,0 0,0 0,0 1,-12 16,16-13,0 0,0 0,2 1,-1-1,2 1,0 0,-2 15,3-16,-3 20,2 0,2 0,1 0,5 42,-4-68,0 0,1 0,0 0,0-1,1 1,0-1,0 1,0-1,8 10,3 2,28 27,-8-9,-21-21,1-1,0-1,1 0,0 0,1-2,1 0,0-1,0 0,1-2,0 0,0-1,1-1,21 5,205 26,-103-19,297 12,-420-29,617 1,-344-3,-269 1,0-2,0 0,0-2,0 0,0-1,-1-2,0 0,0-2,-1 0,30-18,-11 7,76-30,13-5,-122 52,11-6,-1-1,19-14,-30 19,0 0,-1 0,0 0,0-1,0 0,-1 0,0 0,0 0,4-9,-5 7,56-131,-53 120,0-1,-2 1,0-1,-1-1,0-28,-3 39,0-20,-6-55,5 75,-1 0,-1 0,0 0,0 0,-1 1,-1-1,1 1,-1 0,-8-10,-29-34,-20-30,52 68,0 1,-1 0,-1 0,0 1,0 1,-2 0,1 1,-1 0,-1 1,0 1,-1 0,1 1,-1 0,-1 2,-30-9,28 10,-1-1,1-1,-29-15,27 11,0 2,-29-9,9 10,-1 1,0 2,-55 1,70 3,5-1,-44-10,3 1,46 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21.23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3780.81396"/>
      <inkml:brushProperty name="anchorY" value="-1877.58582"/>
      <inkml:brushProperty name="scaleFactor" value="0.5"/>
    </inkml:brush>
  </inkml:definitions>
  <inkml:trace contextRef="#ctx0" brushRef="#br0">295 0,'0'0,"-3"13,-4 3,-4 2,-3 5,-5 0,-2-4,-4 6,4 0,4-2,1 7,2-2,3-1,3-2,-1-3,-4-2,-3-1,2-1,0 0,2 6,0 4,2 0,4-1,5-6,2-18,0-1,0 0,0 1,0-1,0 0,0 0,0 0,2 2,18 17,10-5,2-4,3-5,-3 1,0 1,-4 2,5 2,-1 5,6 6,0 1,-3-4,-1 2,-8-2,-3 0,-1-1,2-1,2-1,-1-4,0-3,-7-5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23.49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2588.04834"/>
      <inkml:brushProperty name="anchorY" value="-3604.27637"/>
      <inkml:brushProperty name="scaleFactor" value="0.5"/>
    </inkml:brush>
  </inkml:definitions>
  <inkml:trace contextRef="#ctx0" brushRef="#br0">3968 1239,'0'0,"-3"0,-5 0,-10 0,-10 0,-9 0,-4 0,-2 0,1 0,-2 0,-6 0,2-3,4-1,8 0,2 1,-1-2,3 0,-3 1,-5 1,-11-3,-7-3,-10-9,-8-3,5-2,3-1,8 2,1-2,7 4,4 5,2 1,0 5,-1-2,-6 0,-5-8,3-3,3-1,2 1,-1 3,1 2,-1-2,-4 0,3 3,4-7,3-3,7 3,7 5,-2-2,-3 1,-4 0,-2-2,1-1,1 4,-6 1,1 1,2 0,1 3,-1 0,1-4,6 3,4 2,-1 0,-1 3,-3-1,-16-8,-18-2,-13-6,-6-3,5 1,10 4,7 7,12 2,7 5,4 0,7 3,3-2,5-1,1 1,3-2,0 2,-2-1,-2-2,1-1,-4-2,-1-2,1 3,1-3,-1-1,-1-1,4 0,3 4,3 1,6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24.9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7402.03125"/>
      <inkml:brushProperty name="anchorY" value="-1518.7876"/>
      <inkml:brushProperty name="scaleFactor" value="0.5"/>
    </inkml:brush>
  </inkml:definitions>
  <inkml:trace contextRef="#ctx0" brushRef="#br0">445 945,'0'0,"-3"-9,-5-7,-3-5,-2-6,0-1,-4 2,3-2,-2-2,1-1,2 1,3 0,1 2,-2 7,2 2,2 2,2 1,-1-3,-3-1,1-4,2-3,-2-3,-6-6,-2 2,1 2,0 4,3 4,-1-1,4 2,-2-6,3 2,-1-3,-13-1,1 1,0 3,-1 4,5 1,8 6,11 16,-2 0,0-1,0 1,0 0,0-1,0 1,0 0,0-1,1 1,-1 0,0-1,0 1,0 0,1-1,-1 1,0 0,0 0,0-1,1 1,-1 0,0 0,1 0,-1-1,0 1,1 0,-1 0,0 0,1 0,-1-1,0 1,1 0,-1 0,1 0,27-3,12 3,20 2,16 0,20 1,17-2,13 1,6 5,-16 1,-22-1,-28-1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28.18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6043.3291"/>
      <inkml:brushProperty name="anchorY" value="-1458.14868"/>
      <inkml:brushProperty name="scaleFactor" value="0.5"/>
    </inkml:brush>
  </inkml:definitions>
  <inkml:trace contextRef="#ctx0" brushRef="#br0">0 0,'0'0,"6"3,6 8,2 14,0 7,0 8,-3 3,2 4,-4 2,1 5,-2-1,-2-7,-2-4,2-4,-1-5,-1-6,-1-3,2-1,0 3,-1 6,2 2,0 2,2 1,-1-4,3-3,-2-4,-2 3,9 9,2 2,3 1,-3-4,-1-1,0 6,0 3,-3 0,0-1,-3-2,8-2,-3-2,-1 2,-4-1,0 7,1-1,1-1,-1-2,-3 2,-2 1,-2 3,-2 1,2 9,6 12,1 5,-1-5,-3-7,-1-5,-3-3,-1-7,2-3,-1-2,4 2,3 5,2-1,0-2,-3 0,1 1,1 1,-1 5,-3-2,6-3,-3-1,2 1,-1-3,-3 0,-3 6,-2-7,-1-2,-2-3,4-2,-1-2,0 3,0-1,6 7,-1 0,3 3,-1-2,-2-2,1-3,-2-2,9 1,-1-3,-2-6,-3-3,-4-5,-2-3,2 9,-2 6,0 7,-2 2,3-1,-1 0,0-3,-1-2,-1 3,3-5,-1-4,0-1,-1-5,-1 2,3 1,2-2,1 1,-2 2,-1 1,-2 2,3 1,6 4,-1-2,-1-4,-2-1,-3 0,-2 1,2 0,0 6,1 3,4 5,3 3,-2 2,-2-5,-2-7,0-7,-1-2,-1-5,-2-2,2 1,6 5,1-1,-2 7,-3 4,-1 5,4 4,3 3,-2-5,-1 4,-4-4,2 2,-2-3,-1-2,-2-2,-1-3,-1-5,-1 6,0 0,0 3,0 1,0-2,-1 2,1 3,0-2,3-1,4-6,1-5,2-3,2 1,-1 0,-3-2,-1 1,-4-2,-1 1,-1 5,-1 1,0 3,10-1,0 1,8 3,-2-3,1-5,-3-4,-4-4,0 7,-2 9,4 7,-2 7,3 0,1 1,1-4,-2-1,-4-7,-2-7,-3 1,2-2,-2-4,0-4,5-6,0-4,-1 3,-2-5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1T14:55:32.9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2051.43604"/>
      <inkml:brushProperty name="anchorY" value="-10613.23242"/>
      <inkml:brushProperty name="scaleFactor" value="0.5"/>
    </inkml:brush>
  </inkml:definitions>
  <inkml:trace contextRef="#ctx0" brushRef="#br0">0 52,'0'0,"3"0,5 0,6 4,3 0,2 6,12 8,0-2,7 6,1 0,0-1,-3 0,-9-1,-1-4,4 6,-2-4,2 0,-3 0,5-1,2 1,1-1,-2-3,-4 0,-4-4,-2-2,-4-7,0-6,-2-5,0-10,0-4,-3-1,-1 1,-3 1,5 1,-3 2,1-2,-3 0,-2-3,1 1,-2-6,1 5,3 1,-2 3,2 1,-2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24.75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1121.40662"/>
      <inkml:brushProperty name="anchorY" value="1523.34167"/>
      <inkml:brushProperty name="scaleFactor" value="0.5"/>
    </inkml:brush>
  </inkml:definitions>
  <inkml:trace contextRef="#ctx0" brushRef="#br0">0 472,'0'0,"0"-5,0-13,0-8,0-2,0 1,0-6,0-4,0-2,3 1,0-1,0 4,2 0,0 3,-1 0,-1 5,-1 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26.2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247.64209"/>
      <inkml:brushProperty name="anchorY" value="1148.18799"/>
      <inkml:brushProperty name="scaleFactor" value="0.5"/>
    </inkml:brush>
  </inkml:definitions>
  <inkml:trace contextRef="#ctx0" brushRef="#br0">4 330,'0'0,"-3"0,3 0,0-2,6-4,6-6,9-4,4-3,1-8,1-3,-2 1,-3 5,-5 4,-5 3,3 2,1 1,-1-2,-2 0,-1 0,0 3,1 1,-3 0,0 3,3 4,4 12,1 5,1 10,-4 4,-4 5,-1 0,-3-6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5:37:28.5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014.86487"/>
      <inkml:brushProperty name="anchorY" value="478.01349"/>
      <inkml:brushProperty name="scaleFactor" value="0.5"/>
    </inkml:brush>
  </inkml:definitions>
  <inkml:trace contextRef="#ctx0" brushRef="#br0">58 1963,'0'0,"3"0,3 0,2-3,6 0,4-5,5-1,-1-1,0-1,-2 1,-2 2,1 0,8-4,-1-4,-1-1,0-1,-2-2,-5 0,-5-5,-3-1,-3 1,1 2,0 0,-2-1,0 2,-2 2,-2-4,-1 1,-1 2,0 2,0 2,0 1,-1 1,1-5,0-3,0 1,0 0,-3 0,-11-4,0 1,-9-1,1 5,2-3,5 2,-3-1,0-2,1 0,0 1,-2 0,4 2,0 1,4 3,-2-1,2 1,0 1,3-2,1 1,3 0,-1 4,1-2,1 1,1-3,1 0,0-5,1 1,0-3,0 2,0 2,0 2,0-1,0 2,1-2,-1-5,-3-2,0-2,0 0,1-4,-5 1,0 3,0-3,-4-3,2 2,-2 3,3 5,1 4,2 0,2-1,2 2,1-4,-3-5,-2-1,-3 1,0 3,1 4,2 3,2 3,1 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99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43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4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42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92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76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03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35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17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60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94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9FEC8-5262-4B9A-99DD-DAE247BDF9F1}" type="datetimeFigureOut">
              <a:rPr lang="de-DE" smtClean="0"/>
              <a:t>19.04.2025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E4182-3EF9-4BC5-84E0-322D9F0614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351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oruni-essen.d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52.png"/><Relationship Id="rId18" Type="http://schemas.openxmlformats.org/officeDocument/2006/relationships/customXml" Target="../ink/ink14.xml"/><Relationship Id="rId3" Type="http://schemas.openxmlformats.org/officeDocument/2006/relationships/image" Target="../media/image22.png"/><Relationship Id="rId7" Type="http://schemas.openxmlformats.org/officeDocument/2006/relationships/image" Target="../media/image49.png"/><Relationship Id="rId12" Type="http://schemas.openxmlformats.org/officeDocument/2006/relationships/customXml" Target="../ink/ink11.xml"/><Relationship Id="rId17" Type="http://schemas.openxmlformats.org/officeDocument/2006/relationships/image" Target="../media/image54.png"/><Relationship Id="rId2" Type="http://schemas.openxmlformats.org/officeDocument/2006/relationships/image" Target="../media/image21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customXml" Target="../ink/ink10.xml"/><Relationship Id="rId19" Type="http://schemas.openxmlformats.org/officeDocument/2006/relationships/image" Target="../media/image55.png"/><Relationship Id="rId4" Type="http://schemas.openxmlformats.org/officeDocument/2006/relationships/customXml" Target="../ink/ink7.xml"/><Relationship Id="rId9" Type="http://schemas.openxmlformats.org/officeDocument/2006/relationships/image" Target="../media/image50.png"/><Relationship Id="rId14" Type="http://schemas.openxmlformats.org/officeDocument/2006/relationships/customXml" Target="../ink/ink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git.github.io/#/home?url=https://github.com/Cactusroot/JavaKursMaterialien/tree/main/assets" TargetMode="External"/><Relationship Id="rId2" Type="http://schemas.openxmlformats.org/officeDocument/2006/relationships/hyperlink" Target="https://github.com/Cactusroot/JavaKursMaterialien/blob/main/code/Renderer.jav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BAC9-6B1C-466C-BE18-FE0BE17B8B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rgbClr val="FFFF00"/>
                </a:solidFill>
              </a:rPr>
              <a:t>Bonus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6BAA5-05A1-45A7-91A9-E3C096F369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n w="635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rgbClr val="FFFF00"/>
                </a:solidFill>
              </a:rPr>
              <a:t>Theorie in praktischen Projekten anwenden</a:t>
            </a: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94320C52-F628-4599-85D7-8B2D3B695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9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ECD58-6F9B-40B5-80D0-44CF3412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erstellen unsere eigene App!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078CE-832D-4268-B75E-6DD670C5C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416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Tools installieren (Android </a:t>
            </a:r>
            <a:r>
              <a:rPr lang="de-DE" dirty="0" err="1"/>
              <a:t>plugin</a:t>
            </a:r>
            <a:r>
              <a:rPr lang="de-DE" dirty="0"/>
              <a:t>, Android </a:t>
            </a:r>
            <a:r>
              <a:rPr lang="de-DE" dirty="0" err="1"/>
              <a:t>sdk</a:t>
            </a:r>
            <a:r>
              <a:rPr lang="de-DE" dirty="0"/>
              <a:t>, Sprache Deutsch)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Mit „gdx-liftoff.jar“ ein Projekt erstellen und öffnen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core</a:t>
            </a:r>
            <a:r>
              <a:rPr lang="de-DE" dirty="0"/>
              <a:t>“ enthält unseren Java-Code.</a:t>
            </a:r>
          </a:p>
          <a:p>
            <a:r>
              <a:rPr lang="de-DE" dirty="0"/>
              <a:t>„</a:t>
            </a:r>
            <a:r>
              <a:rPr lang="de-DE" dirty="0" err="1"/>
              <a:t>android</a:t>
            </a:r>
            <a:r>
              <a:rPr lang="de-DE" dirty="0"/>
              <a:t>“ lässt unser Spiel auf Android-Geräten laufen.</a:t>
            </a:r>
          </a:p>
          <a:p>
            <a:r>
              <a:rPr lang="de-DE" dirty="0"/>
              <a:t>„lwjgl3“ lässt unser Spiel auf Computern laufen.</a:t>
            </a:r>
          </a:p>
          <a:p>
            <a:r>
              <a:rPr lang="de-DE" dirty="0"/>
              <a:t>„</a:t>
            </a:r>
            <a:r>
              <a:rPr lang="de-DE" dirty="0" err="1"/>
              <a:t>assets</a:t>
            </a:r>
            <a:r>
              <a:rPr lang="de-DE" dirty="0"/>
              <a:t>“ enthält Grafiken, Sounds und Texte.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315109E0-0E47-459E-BAFF-8ACE8CAF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5619750"/>
            <a:ext cx="74295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4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F9F57-B9E9-49A3-ABBA-8499A1A7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bridge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33E46F-9B82-4CE7-8C86-EF3E7624E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Öffne die Einstellungen deines Android-Handys.</a:t>
            </a:r>
          </a:p>
          <a:p>
            <a:r>
              <a:rPr lang="de-DE" dirty="0"/>
              <a:t>Klicke auf „Über dieses Gerät“.</a:t>
            </a:r>
          </a:p>
          <a:p>
            <a:r>
              <a:rPr lang="de-DE" dirty="0"/>
              <a:t>Suche im Menü „</a:t>
            </a:r>
            <a:r>
              <a:rPr lang="de-DE" dirty="0" err="1"/>
              <a:t>Build</a:t>
            </a:r>
            <a:r>
              <a:rPr lang="de-DE" dirty="0"/>
              <a:t>-Nummer“, „OS </a:t>
            </a:r>
            <a:r>
              <a:rPr lang="de-DE" dirty="0" err="1"/>
              <a:t>version</a:t>
            </a:r>
            <a:r>
              <a:rPr lang="de-DE" dirty="0"/>
              <a:t>“, „MIUI </a:t>
            </a:r>
            <a:r>
              <a:rPr lang="de-DE" dirty="0" err="1"/>
              <a:t>version</a:t>
            </a:r>
            <a:r>
              <a:rPr lang="de-DE" dirty="0"/>
              <a:t>“ bzw. „Software </a:t>
            </a:r>
            <a:r>
              <a:rPr lang="de-DE" dirty="0" err="1"/>
              <a:t>version</a:t>
            </a:r>
            <a:r>
              <a:rPr lang="de-DE" dirty="0"/>
              <a:t>“.</a:t>
            </a:r>
          </a:p>
          <a:p>
            <a:r>
              <a:rPr lang="de-DE" dirty="0"/>
              <a:t>Klicke ganz oft auf diesen Menüpunkt. (wirklich!)</a:t>
            </a:r>
          </a:p>
          <a:p>
            <a:pPr marL="0" indent="0">
              <a:buNone/>
            </a:pPr>
            <a:r>
              <a:rPr lang="de-DE" dirty="0"/>
              <a:t>Es erscheint die Toast-Nachricht "Okay, du bist bereits Entwickler."</a:t>
            </a:r>
          </a:p>
          <a:p>
            <a:r>
              <a:rPr lang="de-DE" dirty="0"/>
              <a:t>Suche nach „Entwickleroptionen“.</a:t>
            </a:r>
          </a:p>
          <a:p>
            <a:r>
              <a:rPr lang="de-DE" dirty="0"/>
              <a:t>Scroll runter und schalte „USB-Debugging“ und, falls existent, „Installieren über USB“ an.</a:t>
            </a:r>
          </a:p>
          <a:p>
            <a:r>
              <a:rPr lang="de-DE" dirty="0"/>
              <a:t>Schließ dein Handy an den Computer an.</a:t>
            </a:r>
          </a:p>
          <a:p>
            <a:r>
              <a:rPr lang="de-DE" dirty="0"/>
              <a:t>Klicke in </a:t>
            </a:r>
            <a:r>
              <a:rPr lang="de-DE" dirty="0" err="1"/>
              <a:t>IntelliJ</a:t>
            </a:r>
            <a:r>
              <a:rPr lang="de-DE" dirty="0"/>
              <a:t> auf die Konfigurationsauswahl links neben dem grünen Startknopf und wähle „</a:t>
            </a:r>
            <a:r>
              <a:rPr lang="de-DE" dirty="0" err="1"/>
              <a:t>android</a:t>
            </a:r>
            <a:r>
              <a:rPr lang="de-DE" dirty="0"/>
              <a:t>“ aus.</a:t>
            </a:r>
          </a:p>
          <a:p>
            <a:r>
              <a:rPr lang="de-DE" dirty="0"/>
              <a:t>Überprüfe, ob der Gerätename deines Handys links daneben angezeigt wird</a:t>
            </a:r>
          </a:p>
          <a:p>
            <a:r>
              <a:rPr lang="de-DE" dirty="0"/>
              <a:t>Starte das Spiel, warte und bestätige die Installation auf deinem Handy.</a:t>
            </a:r>
          </a:p>
          <a:p>
            <a:pPr marL="0" indent="0">
              <a:buNone/>
            </a:pPr>
            <a:r>
              <a:rPr lang="de-DE" dirty="0"/>
              <a:t>Es wird eine App mit </a:t>
            </a:r>
            <a:r>
              <a:rPr lang="de-DE" dirty="0" err="1"/>
              <a:t>libGDX</a:t>
            </a:r>
            <a:r>
              <a:rPr lang="de-DE" dirty="0"/>
              <a:t>-Logo installiert und automatisch geöffnet.</a:t>
            </a:r>
          </a:p>
        </p:txBody>
      </p:sp>
    </p:spTree>
    <p:extLst>
      <p:ext uri="{BB962C8B-B14F-4D97-AF65-F5344CB8AC3E}">
        <p14:creationId xmlns:p14="http://schemas.microsoft.com/office/powerpoint/2010/main" val="55525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D0BEE-B55A-4743-94E9-138D9136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Lebenszyklus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7BDC99-DC72-47D0-9760-E09272C7B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Verschiedene Fälle, in denen</a:t>
            </a:r>
          </a:p>
          <a:p>
            <a:pPr marL="0" indent="0">
              <a:buNone/>
            </a:pPr>
            <a:r>
              <a:rPr lang="de-DE" dirty="0"/>
              <a:t>wir Code ausführen können.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C01B6D-ECE8-48CE-A259-108D73D1F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53" y="0"/>
            <a:ext cx="6645348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1D0404-FB29-492F-A415-7D91C1061DFF}"/>
              </a:ext>
            </a:extLst>
          </p:cNvPr>
          <p:cNvSpPr txBox="1"/>
          <p:nvPr/>
        </p:nvSpPr>
        <p:spPr>
          <a:xfrm>
            <a:off x="9799979" y="6215150"/>
            <a:ext cx="152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packtpub.com</a:t>
            </a:r>
          </a:p>
        </p:txBody>
      </p:sp>
    </p:spTree>
    <p:extLst>
      <p:ext uri="{BB962C8B-B14F-4D97-AF65-F5344CB8AC3E}">
        <p14:creationId xmlns:p14="http://schemas.microsoft.com/office/powerpoint/2010/main" val="414636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57D4C-4997-4820-BF6A-0094F5BA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A2A15-EFBC-4095-A445-B507334C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Bild, das im Spiel dargestellt werden kann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F18A26-618B-4062-B0DE-D73CA16D0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208" y="2926080"/>
            <a:ext cx="4341792" cy="39319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F5F145F-4F15-4152-A405-3D7B6498759B}"/>
              </a:ext>
            </a:extLst>
          </p:cNvPr>
          <p:cNvSpPr txBox="1"/>
          <p:nvPr/>
        </p:nvSpPr>
        <p:spPr>
          <a:xfrm>
            <a:off x="10991863" y="2926080"/>
            <a:ext cx="120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libgdx.com</a:t>
            </a:r>
          </a:p>
        </p:txBody>
      </p:sp>
    </p:spTree>
    <p:extLst>
      <p:ext uri="{BB962C8B-B14F-4D97-AF65-F5344CB8AC3E}">
        <p14:creationId xmlns:p14="http://schemas.microsoft.com/office/powerpoint/2010/main" val="121670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D4D07-B599-47A8-B747-13F7C3E3F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BD1A63-9709-4C77-8FE5-44065449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Kann Texturen auf den Bildschirm stempeln</a:t>
            </a:r>
          </a:p>
          <a:p>
            <a:r>
              <a:rPr lang="de-DE" dirty="0"/>
              <a:t>Wir verwenden „</a:t>
            </a:r>
            <a:r>
              <a:rPr lang="de-DE" dirty="0" err="1"/>
              <a:t>SpriteBatch</a:t>
            </a:r>
            <a:r>
              <a:rPr lang="de-DE" dirty="0"/>
              <a:t>“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B02AB9-68AA-4AEE-9C9B-79B239C17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4783" y="724892"/>
            <a:ext cx="7797217" cy="613310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A4D00F7-F6B1-4E98-BFF5-C6206351D7B9}"/>
              </a:ext>
            </a:extLst>
          </p:cNvPr>
          <p:cNvSpPr txBox="1"/>
          <p:nvPr/>
        </p:nvSpPr>
        <p:spPr>
          <a:xfrm rot="3535071">
            <a:off x="4136720" y="4248149"/>
            <a:ext cx="172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Der Bildschirm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9B2D11B-8490-4ECC-BCB1-33F6A4F91026}"/>
              </a:ext>
            </a:extLst>
          </p:cNvPr>
          <p:cNvGrpSpPr/>
          <p:nvPr/>
        </p:nvGrpSpPr>
        <p:grpSpPr>
          <a:xfrm>
            <a:off x="9209070" y="3232100"/>
            <a:ext cx="1125000" cy="1117080"/>
            <a:chOff x="9209070" y="3232100"/>
            <a:chExt cx="1125000" cy="1117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3D00F9B6-13C0-4B5F-9DCE-07507D0BF43B}"/>
                    </a:ext>
                  </a:extLst>
                </p14:cNvPr>
                <p14:cNvContentPartPr/>
                <p14:nvPr/>
              </p14:nvContentPartPr>
              <p14:xfrm>
                <a:off x="9274950" y="3232100"/>
                <a:ext cx="1059120" cy="9810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3D00F9B6-13C0-4B5F-9DCE-07507D0BF4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57310" y="3214100"/>
                  <a:ext cx="109476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80E1F7CE-9AFC-4E12-A266-0463C3313F4A}"/>
                    </a:ext>
                  </a:extLst>
                </p14:cNvPr>
                <p14:cNvContentPartPr/>
                <p14:nvPr/>
              </p14:nvContentPartPr>
              <p14:xfrm>
                <a:off x="9209070" y="4032020"/>
                <a:ext cx="230760" cy="317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80E1F7CE-9AFC-4E12-A266-0463C3313F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91430" y="4014020"/>
                  <a:ext cx="26640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32A3BA4-1E73-47A8-9463-1A875C0C6D71}"/>
              </a:ext>
            </a:extLst>
          </p:cNvPr>
          <p:cNvGrpSpPr/>
          <p:nvPr/>
        </p:nvGrpSpPr>
        <p:grpSpPr>
          <a:xfrm>
            <a:off x="8818830" y="2612540"/>
            <a:ext cx="1493640" cy="581760"/>
            <a:chOff x="8818830" y="2612540"/>
            <a:chExt cx="1493640" cy="581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78E4459A-32D6-4088-A72C-A50884DE22C9}"/>
                    </a:ext>
                  </a:extLst>
                </p14:cNvPr>
                <p14:cNvContentPartPr/>
                <p14:nvPr/>
              </p14:nvContentPartPr>
              <p14:xfrm>
                <a:off x="8883990" y="2747900"/>
                <a:ext cx="1428480" cy="44640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78E4459A-32D6-4088-A72C-A50884DE22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66350" y="2730260"/>
                  <a:ext cx="14641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7C8B87E4-9786-4A10-AEED-4F46E0AA5434}"/>
                    </a:ext>
                  </a:extLst>
                </p14:cNvPr>
                <p14:cNvContentPartPr/>
                <p14:nvPr/>
              </p14:nvContentPartPr>
              <p14:xfrm>
                <a:off x="8818830" y="2612540"/>
                <a:ext cx="344880" cy="34056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7C8B87E4-9786-4A10-AEED-4F46E0AA54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00830" y="2594540"/>
                  <a:ext cx="380520" cy="37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143E37BF-A801-4C76-812C-1EF9B5B4EE17}"/>
                  </a:ext>
                </a:extLst>
              </p14:cNvPr>
              <p14:cNvContentPartPr/>
              <p14:nvPr/>
            </p14:nvContentPartPr>
            <p14:xfrm>
              <a:off x="10325070" y="3181340"/>
              <a:ext cx="543960" cy="273492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143E37BF-A801-4C76-812C-1EF9B5B4EE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07070" y="3163340"/>
                <a:ext cx="579600" cy="27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72392396-1E8E-447C-87C0-FE7BC7F00372}"/>
                  </a:ext>
                </a:extLst>
              </p14:cNvPr>
              <p14:cNvContentPartPr/>
              <p14:nvPr/>
            </p14:nvContentPartPr>
            <p14:xfrm>
              <a:off x="10668150" y="5772260"/>
              <a:ext cx="325080" cy="14472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72392396-1E8E-447C-87C0-FE7BC7F003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50150" y="5754260"/>
                <a:ext cx="360720" cy="1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734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72FC5-74DC-41AD-9BBF-EE72403B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Instanzmethoden</a:t>
            </a:r>
            <a:r>
              <a:rPr lang="de-DE" dirty="0"/>
              <a:t> – Batch</a:t>
            </a:r>
          </a:p>
        </p:txBody>
      </p:sp>
      <p:graphicFrame>
        <p:nvGraphicFramePr>
          <p:cNvPr id="6" name="Tabelle 7">
            <a:extLst>
              <a:ext uri="{FF2B5EF4-FFF2-40B4-BE49-F238E27FC236}">
                <a16:creationId xmlns:a16="http://schemas.microsoft.com/office/drawing/2014/main" id="{2314F89F-EDA8-4EB2-96FF-AAD23C198E7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5079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073">
                  <a:extLst>
                    <a:ext uri="{9D8B030D-6E8A-4147-A177-3AD203B41FA5}">
                      <a16:colId xmlns:a16="http://schemas.microsoft.com/office/drawing/2014/main" val="2317810761"/>
                    </a:ext>
                  </a:extLst>
                </a:gridCol>
                <a:gridCol w="3409073">
                  <a:extLst>
                    <a:ext uri="{9D8B030D-6E8A-4147-A177-3AD203B41FA5}">
                      <a16:colId xmlns:a16="http://schemas.microsoft.com/office/drawing/2014/main" val="3569515172"/>
                    </a:ext>
                  </a:extLst>
                </a:gridCol>
                <a:gridCol w="3697454">
                  <a:extLst>
                    <a:ext uri="{9D8B030D-6E8A-4147-A177-3AD203B41FA5}">
                      <a16:colId xmlns:a16="http://schemas.microsoft.com/office/drawing/2014/main" val="3760803087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Bedeutung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13933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begin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Bereitet den Batch auf das Merken der Positionen vor.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878006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ruft „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flush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()“ auf, um die Textur an allen gemerkten Positionen auf den Bildschirm zu malen.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31992"/>
                  </a:ext>
                </a:extLst>
              </a:tr>
              <a:tr h="436563">
                <a:tc gridSpan="3"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Es gibt mehrere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draw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-Methoden, z.B.: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14075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draw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Texture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texture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x,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y,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Lässt die Textur bei x und y mit festgelegter Breite und Höhe malen.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349028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draw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Texture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texture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x,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y,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originX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originY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scaleX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scaleY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rotation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srcY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srcHeight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flipX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flipY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Nimmt den rechteckigen Ausschnitt bei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srcY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mit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und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srcHeight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von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texture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skaliert und dreht ihn um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originX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und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originY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dreht ihn ggf. um und malt ihn bei der Position x und y mit Breite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und Höhe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auf den Bildschirm.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339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95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4DD4B-6244-4DE2-8A74-F10B85B4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ShapeRenderer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38292-1DC3-41A6-A71F-5944B54DF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Kann geometrische Formen</a:t>
            </a:r>
            <a:br>
              <a:rPr lang="de-DE" dirty="0"/>
            </a:br>
            <a:r>
              <a:rPr lang="de-DE" dirty="0"/>
              <a:t>auf den Bildschirm malen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F4BE89-9C61-47E4-945C-3EC5800BE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60" y="1686560"/>
            <a:ext cx="5171440" cy="51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52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72FC5-74DC-41AD-9BBF-EE72403B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Instanzmethoden</a:t>
            </a:r>
            <a:r>
              <a:rPr lang="de-DE" dirty="0"/>
              <a:t> – </a:t>
            </a:r>
            <a:r>
              <a:rPr lang="de-DE" dirty="0" err="1"/>
              <a:t>ShapeRenderer</a:t>
            </a:r>
            <a:endParaRPr lang="de-DE" dirty="0"/>
          </a:p>
        </p:txBody>
      </p:sp>
      <p:graphicFrame>
        <p:nvGraphicFramePr>
          <p:cNvPr id="6" name="Tabelle 7">
            <a:extLst>
              <a:ext uri="{FF2B5EF4-FFF2-40B4-BE49-F238E27FC236}">
                <a16:creationId xmlns:a16="http://schemas.microsoft.com/office/drawing/2014/main" id="{2314F89F-EDA8-4EB2-96FF-AAD23C198E7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4967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073">
                  <a:extLst>
                    <a:ext uri="{9D8B030D-6E8A-4147-A177-3AD203B41FA5}">
                      <a16:colId xmlns:a16="http://schemas.microsoft.com/office/drawing/2014/main" val="2317810761"/>
                    </a:ext>
                  </a:extLst>
                </a:gridCol>
                <a:gridCol w="3409073">
                  <a:extLst>
                    <a:ext uri="{9D8B030D-6E8A-4147-A177-3AD203B41FA5}">
                      <a16:colId xmlns:a16="http://schemas.microsoft.com/office/drawing/2014/main" val="3569515172"/>
                    </a:ext>
                  </a:extLst>
                </a:gridCol>
                <a:gridCol w="3697454">
                  <a:extLst>
                    <a:ext uri="{9D8B030D-6E8A-4147-A177-3AD203B41FA5}">
                      <a16:colId xmlns:a16="http://schemas.microsoft.com/office/drawing/2014/main" val="3760803087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Bedeutung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139332"/>
                  </a:ext>
                </a:extLst>
              </a:tr>
              <a:tr h="436563">
                <a:tc rowSpan="3"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begin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ShapeType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type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Bereitet den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ShapeRenderer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auf das Merken der Formen vor.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878006"/>
                  </a:ext>
                </a:extLst>
              </a:tr>
              <a:tr h="436563">
                <a:tc vMerge="1"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ShapeRenderer.ShapeType.Line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Malt den Umriss von Formen.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891912"/>
                  </a:ext>
                </a:extLst>
              </a:tr>
              <a:tr h="436563">
                <a:tc vMerge="1"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ShapeRenderer.ShapeType.Filled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Malt Formen komplett aus.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778408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Malt alle gemerkten Formen auf den Bildschirm.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3199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circle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x,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y,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radius</a:t>
                      </a:r>
                      <a:br>
                        <a:rPr lang="de-DE" u="none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(,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segments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Malt den Kreis bei x und y mit Radius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radius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durch Kombination vieler kleiner Striche (Vieleck).</a:t>
                      </a:r>
                      <a:br>
                        <a:rPr lang="de-DE" u="none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Tipp: Übergebe dazu noch eine Anzahl an Strichen, falls der Kreis zu eckig ist.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349028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rect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(Abkürzung für „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rectangle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“)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x,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y,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Malt ein Rechteck bei x und y mit Breite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und Höhe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339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13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800219-D75C-4BEE-ACBA-0AE6FD67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Gdx.input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8FF34-758C-4555-B752-668F58A5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Kann Eingaben einlesen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61E302-9EAF-4F8C-8D84-664696920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0825"/>
            <a:ext cx="6096000" cy="40671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04F36C0-98A5-41B2-B49A-E9D967026219}"/>
              </a:ext>
            </a:extLst>
          </p:cNvPr>
          <p:cNvSpPr txBox="1"/>
          <p:nvPr/>
        </p:nvSpPr>
        <p:spPr>
          <a:xfrm>
            <a:off x="9836419" y="6488668"/>
            <a:ext cx="235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diamondcoatings.co.uk</a:t>
            </a:r>
          </a:p>
        </p:txBody>
      </p:sp>
    </p:spTree>
    <p:extLst>
      <p:ext uri="{BB962C8B-B14F-4D97-AF65-F5344CB8AC3E}">
        <p14:creationId xmlns:p14="http://schemas.microsoft.com/office/powerpoint/2010/main" val="3215006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6025B-C345-46C2-822D-E1D9F907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Instanzmethoden</a:t>
            </a:r>
            <a:r>
              <a:rPr lang="de-DE" dirty="0"/>
              <a:t> – Input</a:t>
            </a:r>
          </a:p>
        </p:txBody>
      </p:sp>
      <p:graphicFrame>
        <p:nvGraphicFramePr>
          <p:cNvPr id="4" name="Tabelle 7">
            <a:extLst>
              <a:ext uri="{FF2B5EF4-FFF2-40B4-BE49-F238E27FC236}">
                <a16:creationId xmlns:a16="http://schemas.microsoft.com/office/drawing/2014/main" id="{1061962A-9C31-4CF3-96AD-CF7001D07D4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233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073">
                  <a:extLst>
                    <a:ext uri="{9D8B030D-6E8A-4147-A177-3AD203B41FA5}">
                      <a16:colId xmlns:a16="http://schemas.microsoft.com/office/drawing/2014/main" val="2317810761"/>
                    </a:ext>
                  </a:extLst>
                </a:gridCol>
                <a:gridCol w="3409073">
                  <a:extLst>
                    <a:ext uri="{9D8B030D-6E8A-4147-A177-3AD203B41FA5}">
                      <a16:colId xmlns:a16="http://schemas.microsoft.com/office/drawing/2014/main" val="3569515172"/>
                    </a:ext>
                  </a:extLst>
                </a:gridCol>
                <a:gridCol w="3697454">
                  <a:extLst>
                    <a:ext uri="{9D8B030D-6E8A-4147-A177-3AD203B41FA5}">
                      <a16:colId xmlns:a16="http://schemas.microsoft.com/office/drawing/2014/main" val="3760803087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Bedeutung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13933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getX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pointer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x-Koordinate des Fingers bzw. Mauszeigers.</a:t>
                      </a:r>
                      <a:br>
                        <a:rPr lang="de-DE" u="none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Bei mehreren Fingern kann man durch Übergeben des Pointers nach einem bestimmten Finger fragen.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20138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getY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^^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y-Koordinate ^^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3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41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788-E515-4771-BC64-4A1BDC39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 Schnipsel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B9B73-C223-4D5F-97A4-5969C3A36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</a:t>
            </a:r>
            <a:r>
              <a:rPr lang="de-DE" dirty="0">
                <a:solidFill>
                  <a:srgbClr val="7030A0"/>
                </a:solidFill>
              </a:rPr>
              <a:t>lilafarben markierten Codeteile</a:t>
            </a:r>
            <a:r>
              <a:rPr lang="de-DE" dirty="0"/>
              <a:t> musst du selbst ausfüllen.</a:t>
            </a:r>
            <a:endParaRPr lang="de-DE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dirty="0"/>
              <a:t>Erstelle alle Klassen in </a:t>
            </a:r>
            <a:r>
              <a:rPr lang="de-DE" dirty="0" err="1">
                <a:latin typeface="Consolas" panose="020B0609020204030204" pitchFamily="49" charset="0"/>
              </a:rPr>
              <a:t>core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src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main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java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root.content</a:t>
            </a:r>
            <a:r>
              <a:rPr lang="de-DE" dirty="0"/>
              <a:t>. </a:t>
            </a:r>
            <a:r>
              <a:rPr lang="de-DE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Schreibe die Klassennamen richtig und in </a:t>
            </a:r>
            <a:r>
              <a:rPr lang="de-DE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UpperCamelCase</a:t>
            </a:r>
            <a:r>
              <a:rPr lang="de-DE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de-DE" dirty="0"/>
              <a:t>Melde dich bitte bei allen Schwierigkeiten.</a:t>
            </a:r>
          </a:p>
        </p:txBody>
      </p:sp>
      <p:pic>
        <p:nvPicPr>
          <p:cNvPr id="4" name="Graphic 3" descr="Game controller with solid fill">
            <a:extLst>
              <a:ext uri="{FF2B5EF4-FFF2-40B4-BE49-F238E27FC236}">
                <a16:creationId xmlns:a16="http://schemas.microsoft.com/office/drawing/2014/main" id="{25E21ED3-9CF2-4EA0-8284-E3009BD2B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303291"/>
            <a:ext cx="2189584" cy="2189584"/>
          </a:xfrm>
          <a:prstGeom prst="rect">
            <a:avLst/>
          </a:prstGeom>
        </p:spPr>
      </p:pic>
      <p:pic>
        <p:nvPicPr>
          <p:cNvPr id="5" name="Graphic 4" descr="Puzzle pieces with solid fill">
            <a:extLst>
              <a:ext uri="{FF2B5EF4-FFF2-40B4-BE49-F238E27FC236}">
                <a16:creationId xmlns:a16="http://schemas.microsoft.com/office/drawing/2014/main" id="{D164B452-89CE-4D10-8BB6-73DFE7B18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4216" y="4303291"/>
            <a:ext cx="2189584" cy="21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89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9F168-B44F-461F-AB75-AC5B8678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ScreenUtils.clear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01EF92-BF47-49CB-B494-822AFAA7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Füllt den gesamten Bildschirm mit einer Farbe aus.</a:t>
            </a:r>
          </a:p>
          <a:p>
            <a:r>
              <a:rPr lang="de-DE" dirty="0"/>
              <a:t>Übermalt alles, was sich vorher auf dem Bildschirm befunden hat.</a:t>
            </a:r>
          </a:p>
          <a:p>
            <a:r>
              <a:rPr lang="de-DE" dirty="0"/>
              <a:t>Die Parameter r, g und b legen die Farbkomponenten (rot, grün, blau) der Farbe fest.</a:t>
            </a:r>
          </a:p>
          <a:p>
            <a:pPr lvl="1"/>
            <a:r>
              <a:rPr lang="de-DE" dirty="0"/>
              <a:t>Gut, um eine (sich verändernde?) Hintergrundfarbe festzulegen.</a:t>
            </a:r>
          </a:p>
        </p:txBody>
      </p:sp>
    </p:spTree>
    <p:extLst>
      <p:ext uri="{BB962C8B-B14F-4D97-AF65-F5344CB8AC3E}">
        <p14:creationId xmlns:p14="http://schemas.microsoft.com/office/powerpoint/2010/main" val="1089312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EB234-A3C2-4E29-A9CA-3D3C3EB9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wenden das Wissen an.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C2801E-63D9-44A0-AF7D-F9E5D591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029124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97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C690436-4BA1-4750-BD74-C63646866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" r="2036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AB5A28A-27E3-430A-A012-B6EE913E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600" y="146050"/>
            <a:ext cx="4762500" cy="1093788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Koordinatensysteme</a:t>
            </a:r>
          </a:p>
        </p:txBody>
      </p:sp>
    </p:spTree>
    <p:extLst>
      <p:ext uri="{BB962C8B-B14F-4D97-AF65-F5344CB8AC3E}">
        <p14:creationId xmlns:p14="http://schemas.microsoft.com/office/powerpoint/2010/main" val="2314456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8D266E0-D1B2-4BF4-B792-A0124C1C5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11"/>
          <a:stretch/>
        </p:blipFill>
        <p:spPr>
          <a:xfrm>
            <a:off x="-1" y="0"/>
            <a:ext cx="12195649" cy="6858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4008A494-6719-4027-ABC2-70D8C066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600" y="146050"/>
            <a:ext cx="4762500" cy="1093788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Formen</a:t>
            </a:r>
          </a:p>
        </p:txBody>
      </p:sp>
    </p:spTree>
    <p:extLst>
      <p:ext uri="{BB962C8B-B14F-4D97-AF65-F5344CB8AC3E}">
        <p14:creationId xmlns:p14="http://schemas.microsoft.com/office/powerpoint/2010/main" val="1211913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9D9EB-EB6A-48D6-8D7C-27102FB4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033874">
            <a:off x="8494965" y="2139143"/>
            <a:ext cx="4503547" cy="931170"/>
          </a:xfrm>
        </p:spPr>
        <p:txBody>
          <a:bodyPr/>
          <a:lstStyle/>
          <a:p>
            <a:r>
              <a:rPr lang="de-DE" dirty="0"/>
              <a:t>Probleme beheben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1462A8-353E-49D4-A2E5-D25EBDE71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88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11733-BC18-4BB4-8277-9874E10E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Camera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5E1BD-B851-4F5F-AE87-0C6D903A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Kennt die dargestellte Position auf dem Spielfeld</a:t>
            </a:r>
          </a:p>
          <a:p>
            <a:r>
              <a:rPr lang="de-DE" dirty="0"/>
              <a:t>Kann die Spielwelt auf die Bildschirmwelt und zurück projizieren</a:t>
            </a:r>
          </a:p>
          <a:p>
            <a:endParaRPr lang="de-DE" dirty="0"/>
          </a:p>
          <a:p>
            <a:r>
              <a:rPr lang="de-DE" dirty="0" err="1"/>
              <a:t>OrthographicCamera</a:t>
            </a:r>
            <a:endParaRPr lang="de-DE" dirty="0"/>
          </a:p>
          <a:p>
            <a:pPr lvl="1"/>
            <a:r>
              <a:rPr lang="de-DE" dirty="0"/>
              <a:t>Für 2D-Spiele</a:t>
            </a:r>
          </a:p>
          <a:p>
            <a:pPr lvl="1"/>
            <a:r>
              <a:rPr lang="de-DE" dirty="0"/>
              <a:t>Kennt den Zoom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DC0426-EDE8-4589-AF72-991126F3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3700"/>
            <a:ext cx="6096000" cy="394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60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96182-7336-4047-9A31-2B65CA9A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Instanzmethoden</a:t>
            </a:r>
            <a:r>
              <a:rPr lang="de-DE" dirty="0"/>
              <a:t> - </a:t>
            </a:r>
            <a:r>
              <a:rPr lang="de-DE" dirty="0" err="1"/>
              <a:t>OrthographicCamera</a:t>
            </a:r>
            <a:endParaRPr lang="de-DE" dirty="0"/>
          </a:p>
        </p:txBody>
      </p:sp>
      <p:graphicFrame>
        <p:nvGraphicFramePr>
          <p:cNvPr id="4" name="Tabelle 7">
            <a:extLst>
              <a:ext uri="{FF2B5EF4-FFF2-40B4-BE49-F238E27FC236}">
                <a16:creationId xmlns:a16="http://schemas.microsoft.com/office/drawing/2014/main" id="{7B0155FE-219E-4F92-8350-E6E703D1087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4185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073">
                  <a:extLst>
                    <a:ext uri="{9D8B030D-6E8A-4147-A177-3AD203B41FA5}">
                      <a16:colId xmlns:a16="http://schemas.microsoft.com/office/drawing/2014/main" val="2317810761"/>
                    </a:ext>
                  </a:extLst>
                </a:gridCol>
                <a:gridCol w="3409073">
                  <a:extLst>
                    <a:ext uri="{9D8B030D-6E8A-4147-A177-3AD203B41FA5}">
                      <a16:colId xmlns:a16="http://schemas.microsoft.com/office/drawing/2014/main" val="3569515172"/>
                    </a:ext>
                  </a:extLst>
                </a:gridCol>
                <a:gridCol w="3697454">
                  <a:extLst>
                    <a:ext uri="{9D8B030D-6E8A-4147-A177-3AD203B41FA5}">
                      <a16:colId xmlns:a16="http://schemas.microsoft.com/office/drawing/2014/main" val="3760803087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Bedeutung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139332"/>
                  </a:ext>
                </a:extLst>
              </a:tr>
              <a:tr h="451379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translate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x,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y,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Bewegt die Kamera um x in x-Richtung und um y in y-Richtung. Die z-Koordinate ist für 2D-Spiele egal.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20138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rotate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float</a:t>
                      </a:r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 angle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Dreht die Kamera um angle Grad, normalerweise gegen den Uhrzeigersinn.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3199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update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Aktualisiert die Projektionsmatrix der Kamera nach Änderungen.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692500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Vector3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worldCoords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Wandelt Welt-Koordinaten in Bildschirm-Koordinaten um.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767379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unproject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Vector3 </a:t>
                      </a:r>
                      <a:r>
                        <a:rPr lang="de-DE" u="none" dirty="0" err="1">
                          <a:solidFill>
                            <a:schemeClr val="tx1"/>
                          </a:solidFill>
                        </a:rPr>
                        <a:t>screenCoords</a:t>
                      </a:r>
                      <a:endParaRPr lang="de-DE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u="none" dirty="0">
                          <a:solidFill>
                            <a:schemeClr val="tx1"/>
                          </a:solidFill>
                        </a:rPr>
                        <a:t>Wandelt Bildschirm-Koordinaten in Welt-Koordinaten um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567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014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6DD6D-8AC9-494B-8C6D-15ED370D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OrthographicCamera</a:t>
            </a:r>
            <a:r>
              <a:rPr lang="de-DE" dirty="0"/>
              <a:t> - zoomen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AE42ED-B6DF-47F4-9419-24648212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Die </a:t>
            </a:r>
            <a:r>
              <a:rPr lang="de-DE" dirty="0" err="1"/>
              <a:t>OrthographicCamera</a:t>
            </a:r>
            <a:r>
              <a:rPr lang="de-DE" dirty="0"/>
              <a:t> beinhaltet das Attribut „zoom“. Ihr könnt es verändern, da es den Sichtbarkeitsmodifikator „</a:t>
            </a:r>
            <a:r>
              <a:rPr lang="de-DE" dirty="0" err="1"/>
              <a:t>public</a:t>
            </a:r>
            <a:r>
              <a:rPr lang="de-DE" dirty="0"/>
              <a:t>“ hat: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539EE7F-93ED-48BD-BF29-35FC7607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9087"/>
            <a:ext cx="5468113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5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92F39-3A71-41A1-85BB-E1C4324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verwenden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618E8-315F-4E6B-8E23-5B504C23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Position, Skalierung und Drehung der Kamera sind in der kombinierten Matrix gespeichert. Man kann über das Attribut „</a:t>
            </a:r>
            <a:r>
              <a:rPr lang="de-DE" dirty="0" err="1"/>
              <a:t>combined</a:t>
            </a:r>
            <a:r>
              <a:rPr lang="de-DE" dirty="0"/>
              <a:t>“ auf diese zugreifen und über die Methode „</a:t>
            </a:r>
            <a:r>
              <a:rPr lang="de-DE" dirty="0" err="1"/>
              <a:t>setProjectionMatrix</a:t>
            </a:r>
            <a:r>
              <a:rPr lang="de-DE" dirty="0"/>
              <a:t>“ auf </a:t>
            </a:r>
            <a:r>
              <a:rPr lang="de-DE" dirty="0" err="1"/>
              <a:t>SpriteBatch</a:t>
            </a:r>
            <a:r>
              <a:rPr lang="de-DE" dirty="0"/>
              <a:t> bzw. </a:t>
            </a:r>
            <a:r>
              <a:rPr lang="de-DE" dirty="0" err="1"/>
              <a:t>ShapeRenderer</a:t>
            </a:r>
            <a:r>
              <a:rPr lang="de-DE" dirty="0"/>
              <a:t> anwenden: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9B651C-CDF4-44EA-8B6E-13B5F6EB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0515600" cy="14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58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2097-E141-4A57-A32D-C512C3D1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2CB46-C419-4B0C-B5FC-B11C3A95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Sagt der Kamera, wie sie die Spielwelt auf den Bildschirm bringen soll.</a:t>
            </a:r>
          </a:p>
          <a:p>
            <a:endParaRPr lang="de-DE" dirty="0"/>
          </a:p>
          <a:p>
            <a:r>
              <a:rPr lang="de-DE" dirty="0" err="1"/>
              <a:t>ExtendViewport</a:t>
            </a:r>
            <a:endParaRPr lang="de-DE" dirty="0"/>
          </a:p>
          <a:p>
            <a:pPr lvl="1"/>
            <a:r>
              <a:rPr lang="de-DE" dirty="0"/>
              <a:t>Erweitert</a:t>
            </a:r>
            <a:br>
              <a:rPr lang="de-DE" dirty="0"/>
            </a:br>
            <a:r>
              <a:rPr lang="de-DE" dirty="0"/>
              <a:t>den Ausschnitt</a:t>
            </a:r>
            <a:br>
              <a:rPr lang="de-DE" dirty="0"/>
            </a:br>
            <a:r>
              <a:rPr lang="de-DE" dirty="0"/>
              <a:t>der Welt,</a:t>
            </a:r>
            <a:br>
              <a:rPr lang="de-DE" dirty="0"/>
            </a:br>
            <a:r>
              <a:rPr lang="de-DE" dirty="0"/>
              <a:t>um den</a:t>
            </a:r>
            <a:br>
              <a:rPr lang="de-DE" dirty="0"/>
            </a:br>
            <a:r>
              <a:rPr lang="de-DE" dirty="0"/>
              <a:t>Bildschirm</a:t>
            </a:r>
            <a:br>
              <a:rPr lang="de-DE" dirty="0"/>
            </a:br>
            <a:r>
              <a:rPr lang="de-DE" dirty="0"/>
              <a:t>auszufüllen</a:t>
            </a:r>
          </a:p>
        </p:txBody>
      </p:sp>
      <p:pic>
        <p:nvPicPr>
          <p:cNvPr id="5" name="Screenrecorder-2024-09-21-17-50-56-461">
            <a:hlinkClick r:id="" action="ppaction://media"/>
            <a:extLst>
              <a:ext uri="{FF2B5EF4-FFF2-40B4-BE49-F238E27FC236}">
                <a16:creationId xmlns:a16="http://schemas.microsoft.com/office/drawing/2014/main" id="{206CEC7A-7899-404E-86CE-77D02C600E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2444" y="2997200"/>
            <a:ext cx="8579556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BF7771-851F-42F9-92D9-3BA4E714366F}"/>
              </a:ext>
            </a:extLst>
          </p:cNvPr>
          <p:cNvSpPr txBox="1"/>
          <p:nvPr/>
        </p:nvSpPr>
        <p:spPr>
          <a:xfrm>
            <a:off x="609600" y="335845"/>
            <a:ext cx="10972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Colors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Die Farben bestehen aus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und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(= Opazität).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// Opazität: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unsichtbar,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semi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transparent, </a:t>
            </a:r>
            <a:r>
              <a:rPr lang="de-DE" altLang="de-DE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vollständig sichtbar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// Alle Komponenten werden zwischen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und </a:t>
            </a:r>
            <a:r>
              <a:rPr lang="de-DE" altLang="de-DE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angegeben.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// Importiere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com.badlogic.gdx.graphics.Color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nicht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java.awt.Color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final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Color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POSITIVE_COLOR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NEGATIVE_COLOR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NEUTRAL_COLOR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HEALTH_BAR_COLOR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479834"/>
                </a:solidFill>
                <a:effectLst/>
                <a:latin typeface="Consolas" panose="020B0609020204030204" pitchFamily="49" charset="0"/>
              </a:rPr>
              <a:t>/**</a:t>
            </a:r>
            <a:b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47983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479834"/>
                </a:solidFill>
                <a:effectLst/>
                <a:latin typeface="Consolas" panose="020B0609020204030204" pitchFamily="49" charset="0"/>
              </a:rPr>
              <a:t> * Repräsentiert die Koordinaten eines Ortsvektors der Spielwelt.</a:t>
            </a:r>
            <a:b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47983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479834"/>
                </a:solidFill>
                <a:effectLst/>
                <a:latin typeface="Consolas" panose="020B0609020204030204" pitchFamily="49" charset="0"/>
              </a:rPr>
              <a:t> */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Position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Position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052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99170-9B0D-47BE-A4B3-986D2DA0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ExtendViewport</a:t>
            </a:r>
            <a:r>
              <a:rPr lang="de-DE" dirty="0"/>
              <a:t> verwenden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E76F0E-1316-43EA-A12C-E69C1FFA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ExtendViewport</a:t>
            </a:r>
            <a:r>
              <a:rPr lang="de-DE" dirty="0"/>
              <a:t> muss drei Dinge wissen:</a:t>
            </a:r>
          </a:p>
          <a:p>
            <a:pPr lvl="1"/>
            <a:r>
              <a:rPr lang="de-DE" dirty="0"/>
              <a:t>Die minimale Anzahl an Welteinheiten in x- und y-Richtung</a:t>
            </a:r>
          </a:p>
          <a:p>
            <a:pPr lvl="1"/>
            <a:r>
              <a:rPr lang="de-DE" dirty="0"/>
              <a:t>Die Kamera, um dieser die Informationen mitzuteilen</a:t>
            </a:r>
          </a:p>
          <a:p>
            <a:pPr lvl="1"/>
            <a:r>
              <a:rPr lang="de-DE" dirty="0"/>
              <a:t>Wie groß das Fenster zu jedem Zeitpunkt ist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8B6034-8B33-42EF-BB59-258CAB1D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5514"/>
            <a:ext cx="6096000" cy="15524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EC7BA50-1FA7-40C3-9DA1-3DBCB74E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4540"/>
            <a:ext cx="12192000" cy="62097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B4315A1-5C24-4F76-8FE6-F01CEC03BF83}"/>
              </a:ext>
            </a:extLst>
          </p:cNvPr>
          <p:cNvSpPr txBox="1"/>
          <p:nvPr/>
        </p:nvSpPr>
        <p:spPr>
          <a:xfrm>
            <a:off x="7518989" y="5476784"/>
            <a:ext cx="42573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Welteinheiten in x-Richtung</a:t>
            </a:r>
          </a:p>
          <a:p>
            <a:r>
              <a:rPr lang="de-DE" dirty="0"/>
              <a:t>Welteinheiten in y-Richtung</a:t>
            </a:r>
          </a:p>
          <a:p>
            <a:r>
              <a:rPr lang="de-DE" dirty="0"/>
              <a:t>Die Kamera</a:t>
            </a:r>
          </a:p>
          <a:p>
            <a:r>
              <a:rPr lang="de-DE" dirty="0"/>
              <a:t>Größe des Fensters, wenn diese sich ändert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9F0B77A-1CE2-49CA-B710-C842E78973AC}"/>
              </a:ext>
            </a:extLst>
          </p:cNvPr>
          <p:cNvGrpSpPr/>
          <p:nvPr/>
        </p:nvGrpSpPr>
        <p:grpSpPr>
          <a:xfrm>
            <a:off x="8798400" y="5148880"/>
            <a:ext cx="2358000" cy="1038600"/>
            <a:chOff x="8798400" y="5148880"/>
            <a:chExt cx="2358000" cy="103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9A28DB02-DB48-4D34-AE53-AEB586EFABA2}"/>
                    </a:ext>
                  </a:extLst>
                </p14:cNvPr>
                <p14:cNvContentPartPr/>
                <p14:nvPr/>
              </p14:nvContentPartPr>
              <p14:xfrm>
                <a:off x="9479160" y="5311600"/>
                <a:ext cx="10080" cy="1702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9A28DB02-DB48-4D34-AE53-AEB586EFAB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61160" y="5293600"/>
                  <a:ext cx="45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07F3AE4D-A5E5-4DA8-BA7E-DAFCB9A2A61C}"/>
                    </a:ext>
                  </a:extLst>
                </p14:cNvPr>
                <p14:cNvContentPartPr/>
                <p14:nvPr/>
              </p14:nvContentPartPr>
              <p14:xfrm>
                <a:off x="9396720" y="5260840"/>
                <a:ext cx="151200" cy="11916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07F3AE4D-A5E5-4DA8-BA7E-DAFCB9A2A6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79080" y="5242840"/>
                  <a:ext cx="186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3BC3F3C-166D-43F8-9F19-E325DA4514AE}"/>
                    </a:ext>
                  </a:extLst>
                </p14:cNvPr>
                <p14:cNvContentPartPr/>
                <p14:nvPr/>
              </p14:nvContentPartPr>
              <p14:xfrm>
                <a:off x="10271160" y="5206480"/>
                <a:ext cx="158400" cy="70704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3BC3F3C-166D-43F8-9F19-E325DA4514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53520" y="5188480"/>
                  <a:ext cx="19404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3A13CD81-EFE1-4E9B-8910-9D8DBD5A040A}"/>
                    </a:ext>
                  </a:extLst>
                </p14:cNvPr>
                <p14:cNvContentPartPr/>
                <p14:nvPr/>
              </p14:nvContentPartPr>
              <p14:xfrm>
                <a:off x="10191240" y="5148880"/>
                <a:ext cx="217440" cy="1652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3A13CD81-EFE1-4E9B-8910-9D8DBD5A04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73600" y="5130880"/>
                  <a:ext cx="253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A037C0A8-433E-438A-B8D4-65501B17B4E9}"/>
                    </a:ext>
                  </a:extLst>
                </p14:cNvPr>
                <p14:cNvContentPartPr/>
                <p14:nvPr/>
              </p14:nvContentPartPr>
              <p14:xfrm>
                <a:off x="8798400" y="5317000"/>
                <a:ext cx="2358000" cy="8704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A037C0A8-433E-438A-B8D4-65501B17B4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80400" y="5299000"/>
                  <a:ext cx="2393640" cy="90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E862F1D0-B39C-4DB1-9F03-2793C8D65379}"/>
                  </a:ext>
                </a:extLst>
              </p14:cNvPr>
              <p14:cNvContentPartPr/>
              <p14:nvPr/>
            </p14:nvContentPartPr>
            <p14:xfrm>
              <a:off x="11018160" y="5253640"/>
              <a:ext cx="265320" cy="14256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E862F1D0-B39C-4DB1-9F03-2793C8D653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00520" y="5235640"/>
                <a:ext cx="300960" cy="1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AB6BA78-34C0-4D49-BF5D-9FD611C355FA}"/>
              </a:ext>
            </a:extLst>
          </p:cNvPr>
          <p:cNvGrpSpPr/>
          <p:nvPr/>
        </p:nvGrpSpPr>
        <p:grpSpPr>
          <a:xfrm>
            <a:off x="4948200" y="6126280"/>
            <a:ext cx="2595600" cy="345960"/>
            <a:chOff x="4948200" y="6126280"/>
            <a:chExt cx="2595600" cy="345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E33E5881-806D-40A2-A0FB-AFD9D12C88E1}"/>
                    </a:ext>
                  </a:extLst>
                </p14:cNvPr>
                <p14:cNvContentPartPr/>
                <p14:nvPr/>
              </p14:nvContentPartPr>
              <p14:xfrm>
                <a:off x="5004000" y="6255880"/>
                <a:ext cx="2539800" cy="21636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E33E5881-806D-40A2-A0FB-AFD9D12C88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86360" y="6237880"/>
                  <a:ext cx="2575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2A2E4BE3-F78F-4479-A09C-09443EA8F6B8}"/>
                    </a:ext>
                  </a:extLst>
                </p14:cNvPr>
                <p14:cNvContentPartPr/>
                <p14:nvPr/>
              </p14:nvContentPartPr>
              <p14:xfrm>
                <a:off x="4948200" y="6126280"/>
                <a:ext cx="218520" cy="2732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2A2E4BE3-F78F-4479-A09C-09443EA8F6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0200" y="6108640"/>
                  <a:ext cx="254160" cy="30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7538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A8843-0E61-4F67-909E-117FA20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Texturen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AE745-AAD1-4CC5-9AB7-D76D0C0D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Malt eure Grafiken in </a:t>
            </a:r>
            <a:r>
              <a:rPr lang="de-DE" dirty="0" err="1"/>
              <a:t>Piskel</a:t>
            </a:r>
            <a:r>
              <a:rPr lang="de-DE" dirty="0"/>
              <a:t>.</a:t>
            </a:r>
          </a:p>
          <a:p>
            <a:r>
              <a:rPr lang="de-DE" dirty="0"/>
              <a:t>Speichert sie als .</a:t>
            </a:r>
            <a:r>
              <a:rPr lang="de-DE" dirty="0" err="1"/>
              <a:t>png</a:t>
            </a:r>
            <a:r>
              <a:rPr lang="de-DE" dirty="0"/>
              <a:t>-Datei</a:t>
            </a:r>
            <a:br>
              <a:rPr lang="de-DE" dirty="0"/>
            </a:br>
            <a:r>
              <a:rPr lang="de-DE" dirty="0"/>
              <a:t>auf dem Desktop.</a:t>
            </a:r>
          </a:p>
          <a:p>
            <a:r>
              <a:rPr lang="de-DE" dirty="0"/>
              <a:t>Zieht sie in den </a:t>
            </a:r>
            <a:r>
              <a:rPr lang="de-DE" dirty="0" err="1"/>
              <a:t>assets</a:t>
            </a:r>
            <a:r>
              <a:rPr lang="de-DE" dirty="0"/>
              <a:t>-Ordner.</a:t>
            </a:r>
          </a:p>
          <a:p>
            <a:r>
              <a:rPr lang="de-DE" dirty="0"/>
              <a:t>Gebt beim Erstellen der </a:t>
            </a:r>
            <a:r>
              <a:rPr lang="de-DE" dirty="0" err="1"/>
              <a:t>Texture</a:t>
            </a:r>
            <a:br>
              <a:rPr lang="de-DE" dirty="0"/>
            </a:br>
            <a:r>
              <a:rPr lang="de-DE" dirty="0"/>
              <a:t>den Dateinamen an (z.B. "affe.png").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BE1C38-824B-4D4D-A36E-D9F2F39F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150" y="970728"/>
            <a:ext cx="5191850" cy="5887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6B80DE2F-2258-4A1F-9F1A-C89AA82F31E0}"/>
                  </a:ext>
                </a:extLst>
              </p14:cNvPr>
              <p14:cNvContentPartPr/>
              <p14:nvPr/>
            </p14:nvContentPartPr>
            <p14:xfrm>
              <a:off x="9147120" y="3875560"/>
              <a:ext cx="1055160" cy="4687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6B80DE2F-2258-4A1F-9F1A-C89AA82F31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38480" y="3866920"/>
                <a:ext cx="1072800" cy="4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7742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4E6E-FBDF-4E98-80C0-D2078F1C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F969E-9A83-479F-A12D-89E0F0BB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Repräsentiert Informationen wie Textur, Farbe, Position, Größe und Drehung eines Objekts der Spielwelt.</a:t>
            </a:r>
          </a:p>
          <a:p>
            <a:pPr marL="0" indent="0">
              <a:buNone/>
            </a:pPr>
            <a:r>
              <a:rPr lang="de-DE" dirty="0"/>
              <a:t>Kann verwendet werden, um festzulegen, wie ein Objekt auf dem Bildschirm dargestellt werden soll.</a:t>
            </a:r>
          </a:p>
        </p:txBody>
      </p:sp>
    </p:spTree>
    <p:extLst>
      <p:ext uri="{BB962C8B-B14F-4D97-AF65-F5344CB8AC3E}">
        <p14:creationId xmlns:p14="http://schemas.microsoft.com/office/powerpoint/2010/main" val="2970264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95EB6-1133-4861-B7D6-1F1F6A3C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maleMittig</a:t>
            </a:r>
            <a:r>
              <a:rPr lang="de-DE" dirty="0"/>
              <a:t> – mit Größe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77E6260-3C04-483B-AAE0-A1429217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53814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9D901C-77C6-4F3A-8AF9-A4942C04DC2E}"/>
              </a:ext>
            </a:extLst>
          </p:cNvPr>
          <p:cNvSpPr txBox="1"/>
          <p:nvPr/>
        </p:nvSpPr>
        <p:spPr>
          <a:xfrm>
            <a:off x="838201" y="373471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 übergeben nur die Breite. Die Höhe wird automatisch berechnet, indem wir die Breite mit der Auflösung der Textur (Höhe der Textur durch Breite der Textur) multiplizieren.</a:t>
            </a:r>
          </a:p>
        </p:txBody>
      </p:sp>
    </p:spTree>
    <p:extLst>
      <p:ext uri="{BB962C8B-B14F-4D97-AF65-F5344CB8AC3E}">
        <p14:creationId xmlns:p14="http://schemas.microsoft.com/office/powerpoint/2010/main" val="105297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EF2E7-6BEE-4CAC-B7FA-A8289C80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Variable für jede Textur?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83DABE-BEC4-4716-BF07-B29E69A7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4320"/>
            <a:ext cx="5265711" cy="36936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0C3ED7-D417-493B-AA7F-428DA9D0F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11" y="3238959"/>
            <a:ext cx="6926289" cy="361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46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C200-C520-4888-A586-F40D7C2E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enum</a:t>
            </a:r>
            <a:r>
              <a:rPr lang="de-DE" dirty="0"/>
              <a:t> für Objekttypen verwenden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F1B40-0B7D-41CF-8DD2-9A7475920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ObjektTyp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LIBGDX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private final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ObjektTyp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Locale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getFileName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38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A02DC-C5BA-4B37-9F4D-0F8931DE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Besser: Verwaltung durch </a:t>
            </a:r>
            <a:r>
              <a:rPr lang="de-DE" dirty="0" err="1"/>
              <a:t>AssetManager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C581C-A234-4F97-A124-7A3A25FBF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private final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AssetManager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AssetManager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maleMittig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ObjektTyp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typ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Vector3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finger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typ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getFileName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finishLoading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getHeight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getWidth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finger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finger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364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33B05-1CCE-4FD5-B89E-F52AAD0E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5BE6DA-D109-469A-AA14-7C5FC2724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Platziert mit Hilfe der </a:t>
            </a:r>
            <a:r>
              <a:rPr lang="de-DE" dirty="0" err="1"/>
              <a:t>maleMittig</a:t>
            </a:r>
            <a:r>
              <a:rPr lang="de-DE" dirty="0"/>
              <a:t>-Methode und dem </a:t>
            </a:r>
            <a:r>
              <a:rPr lang="de-DE" dirty="0" err="1"/>
              <a:t>ShapeRenderer</a:t>
            </a:r>
            <a:r>
              <a:rPr lang="de-DE" dirty="0"/>
              <a:t> verschiedene Formen in die Welt.</a:t>
            </a:r>
          </a:p>
        </p:txBody>
      </p:sp>
    </p:spTree>
    <p:extLst>
      <p:ext uri="{BB962C8B-B14F-4D97-AF65-F5344CB8AC3E}">
        <p14:creationId xmlns:p14="http://schemas.microsoft.com/office/powerpoint/2010/main" val="1507125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5E69B6-BEF6-4876-87BC-89EF776D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 bewegen (Mathe)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749611-30C2-4D51-BAE0-28109970A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6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25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EBC31-5F65-4DEC-ADE7-5AEE0C77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Überlappung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05A214-575B-4597-9FCE-935B2698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23251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71DDB5F-A3DB-403A-9906-5F143D5088A3}"/>
              </a:ext>
            </a:extLst>
          </p:cNvPr>
          <p:cNvSpPr txBox="1"/>
          <p:nvPr/>
        </p:nvSpPr>
        <p:spPr>
          <a:xfrm>
            <a:off x="906551" y="4430719"/>
            <a:ext cx="1044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Methode setzt voraus, dass eine Entity-Klasse mit Attributen x, y und Methoden </a:t>
            </a:r>
            <a:r>
              <a:rPr lang="de-DE" dirty="0" err="1"/>
              <a:t>getWidth</a:t>
            </a:r>
            <a:r>
              <a:rPr lang="de-DE" dirty="0"/>
              <a:t>() und </a:t>
            </a:r>
            <a:r>
              <a:rPr lang="de-DE" dirty="0" err="1"/>
              <a:t>getHeight</a:t>
            </a:r>
            <a:r>
              <a:rPr lang="de-DE" dirty="0"/>
              <a:t>() besteht.</a:t>
            </a:r>
          </a:p>
        </p:txBody>
      </p:sp>
    </p:spTree>
    <p:extLst>
      <p:ext uri="{BB962C8B-B14F-4D97-AF65-F5344CB8AC3E}">
        <p14:creationId xmlns:p14="http://schemas.microsoft.com/office/powerpoint/2010/main" val="183003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BF7771-851F-42F9-92D9-3BA4E714366F}"/>
              </a:ext>
            </a:extLst>
          </p:cNvPr>
          <p:cNvSpPr txBox="1"/>
          <p:nvPr/>
        </p:nvSpPr>
        <p:spPr>
          <a:xfrm>
            <a:off x="609600" y="335845"/>
            <a:ext cx="10972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UP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DOWN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private final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Position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private final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Position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(initialisiere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de-DE" altLang="de-DE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getKey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e-DE" altLang="de-DE">
                <a:solidFill>
                  <a:srgbClr val="7030A0"/>
                </a:solidFill>
                <a:latin typeface="Consolas" panose="020B0609020204030204" pitchFamily="49" charset="0"/>
              </a:rPr>
              <a:t>??? (</a:t>
            </a:r>
            <a:r>
              <a:rPr lang="de-DE" altLang="de-DE" err="1">
                <a:solidFill>
                  <a:srgbClr val="7030A0"/>
                </a:solidFill>
                <a:latin typeface="Consolas" panose="020B0609020204030204" pitchFamily="49" charset="0"/>
              </a:rPr>
              <a:t>getter</a:t>
            </a:r>
            <a:r>
              <a:rPr lang="de-DE" altLang="de-DE">
                <a:solidFill>
                  <a:srgbClr val="7030A0"/>
                </a:solidFill>
                <a:latin typeface="Consolas" panose="020B0609020204030204" pitchFamily="49" charset="0"/>
              </a:rPr>
              <a:t> für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de-DE" altLang="de-DE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1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BF7771-851F-42F9-92D9-3BA4E714366F}"/>
              </a:ext>
            </a:extLst>
          </p:cNvPr>
          <p:cNvSpPr txBox="1"/>
          <p:nvPr/>
        </p:nvSpPr>
        <p:spPr>
          <a:xfrm>
            <a:off x="609600" y="335845"/>
            <a:ext cx="1097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Field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NEUTRAL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ONE_POSITIVE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altLang="de-DE">
                <a:solidFill>
                  <a:srgbClr val="CC7E47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FOUR_POSITIVE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altLang="de-DE">
                <a:solidFill>
                  <a:srgbClr val="CC7E47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TWO_NEGATIVE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de-DE" altLang="de-DE">
                <a:solidFill>
                  <a:srgbClr val="CC7E47"/>
                </a:solidFill>
                <a:latin typeface="Consolas" panose="020B0609020204030204" pitchFamily="49" charset="0"/>
              </a:rPr>
            </a:br>
            <a:br>
              <a:rPr lang="de-DE" altLang="de-DE">
                <a:solidFill>
                  <a:srgbClr val="CC7E47"/>
                </a:solidFill>
                <a:latin typeface="Consolas" panose="020B0609020204030204" pitchFamily="49" charset="0"/>
              </a:rPr>
            </a:br>
            <a:r>
              <a:rPr lang="de-DE" altLang="de-DE">
                <a:solidFill>
                  <a:srgbClr val="CC7E47"/>
                </a:solidFill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private final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textureName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private final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private final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textureName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(Format: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&lt;Absolute Punktanzahl&gt;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(initialisiere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NEGATIVE_COLOR</a:t>
            </a:r>
            <a:r>
              <a:rPr kumimoji="0" lang="de-DE" altLang="de-DE" sz="1800" b="0" i="1" u="none" strike="noStrike" cap="none" normalizeH="0" baseline="0">
                <a:ln>
                  <a:noFill/>
                </a:ln>
                <a:solidFill>
                  <a:srgbClr val="76AA7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(zweiter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Ternary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(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getter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für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textureName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und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7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BF7771-851F-42F9-92D9-3BA4E714366F}"/>
              </a:ext>
            </a:extLst>
          </p:cNvPr>
          <p:cNvSpPr txBox="1"/>
          <p:nvPr/>
        </p:nvSpPr>
        <p:spPr>
          <a:xfrm>
            <a:off x="609600" y="335845"/>
            <a:ext cx="10972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World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private final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&lt;&gt;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private final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Random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private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Position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playerPosition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private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Field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getField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Position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Field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(Hole das Feld an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aus der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.)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552D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allFields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err="1">
                <a:ln>
                  <a:noFill/>
                </a:ln>
                <a:solidFill>
                  <a:srgbClr val="AA787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Tipp: Schau dir die Aufgabe "Lustige Sätze" an.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(Wähle ein zufälliges Feld aus.)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</a:t>
            </a:r>
            <a:r>
              <a:rPr lang="de-DE" altLang="de-DE">
                <a:solidFill>
                  <a:srgbClr val="7030A0"/>
                </a:solidFill>
                <a:latin typeface="Consolas" panose="020B0609020204030204" pitchFamily="49" charset="0"/>
              </a:rPr>
              <a:t>(Schreibe das neue Feld an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de-DE" altLang="de-DE">
                <a:solidFill>
                  <a:srgbClr val="7030A0"/>
                </a:solidFill>
                <a:latin typeface="Consolas" panose="020B0609020204030204" pitchFamily="49" charset="0"/>
              </a:rPr>
              <a:t> in die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de-DE" altLang="de-DE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de-DE" altLang="de-DE">
                <a:solidFill>
                  <a:srgbClr val="7030A0"/>
                </a:solidFill>
                <a:latin typeface="Consolas" panose="020B0609020204030204" pitchFamily="49" charset="0"/>
              </a:rPr>
              <a:t>.)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Zuletzt implement</a:t>
            </a:r>
            <a:r>
              <a:rPr lang="de-DE" altLang="de-DE">
                <a:solidFill>
                  <a:srgbClr val="C00000"/>
                </a:solidFill>
                <a:latin typeface="Consolas" panose="020B0609020204030204" pitchFamily="49" charset="0"/>
              </a:rPr>
              <a:t>ieren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: Was </a:t>
            </a:r>
            <a:r>
              <a:rPr lang="de-DE" altLang="de-DE">
                <a:solidFill>
                  <a:srgbClr val="7030A0"/>
                </a:solidFill>
                <a:latin typeface="Consolas" panose="020B0609020204030204" pitchFamily="49" charset="0"/>
              </a:rPr>
              <a:t>muss passieren, wenn man sich bewegt?)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08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B0AD-9409-40BD-838E-97DE5309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World fertigstellen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4823-FDD7-4480-80E7-B27DF8304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Ergänze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de-DE"/>
              <a:t> um folgende Methoden:</a:t>
            </a:r>
          </a:p>
          <a:p>
            <a:r>
              <a:rPr lang="de-DE" altLang="de-DE"/>
              <a:t>Methode </a:t>
            </a:r>
            <a:r>
              <a:rPr kumimoji="0" lang="de-DE" altLang="de-DE" sz="2800" b="0" i="0" u="none" strike="noStrike" cap="none" normalizeH="0" baseline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isPlayerAlive</a:t>
            </a:r>
            <a:r>
              <a:rPr lang="de-DE" altLang="de-DE"/>
              <a:t>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JetBrains Mono"/>
              </a:rPr>
              <a:t>(Gibt es noch Punkte?)</a:t>
            </a:r>
            <a:endParaRPr lang="de-DE"/>
          </a:p>
          <a:p>
            <a:pPr marL="0" indent="0">
              <a:buNone/>
            </a:pP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lang="de-DE" altLang="de-DE" sz="1800">
                <a:solidFill>
                  <a:srgbClr val="507874"/>
                </a:solidFill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isPlayerAlive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err="1">
                <a:ln>
                  <a:noFill/>
                </a:ln>
                <a:solidFill>
                  <a:srgbClr val="AA787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Gdx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isKeyJustPressed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getKey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()))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endParaRPr lang="de-DE" sz="1800">
              <a:latin typeface="Consolas" panose="020B0609020204030204" pitchFamily="49" charset="0"/>
            </a:endParaRPr>
          </a:p>
          <a:p>
            <a:r>
              <a:rPr lang="de-DE" err="1"/>
              <a:t>getter</a:t>
            </a:r>
            <a:r>
              <a:rPr lang="de-DE"/>
              <a:t> für </a:t>
            </a:r>
            <a:r>
              <a:rPr kumimoji="0" lang="de-DE" altLang="de-DE" sz="2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playerPosition</a:t>
            </a:r>
            <a:r>
              <a:rPr lang="de-DE" altLang="de-DE"/>
              <a:t> und </a:t>
            </a:r>
            <a:r>
              <a:rPr kumimoji="0" lang="de-DE" altLang="de-DE" sz="2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points</a:t>
            </a:r>
            <a:endParaRPr lang="de-DE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3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F332-623F-4CB1-A498-E83248F0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Klasse Renderer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E623-8375-4244-A43F-CB2BC93A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Die Java-Klasse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de-DE" dirty="0"/>
              <a:t> stellt die Welt auf dem Bildschirm da.</a:t>
            </a:r>
          </a:p>
          <a:p>
            <a:pPr marL="0" indent="0">
              <a:buNone/>
            </a:pPr>
            <a:r>
              <a:rPr lang="de-DE" dirty="0"/>
              <a:t>Weil sie sehr lang ist und nicht viele Erkenntnisse bietet, haben wir uns entschieden, sie euch </a:t>
            </a:r>
            <a:r>
              <a:rPr lang="de-DE" dirty="0">
                <a:hlinkClick r:id="rId2"/>
              </a:rPr>
              <a:t>zum Kopieren</a:t>
            </a:r>
            <a:r>
              <a:rPr lang="de-DE" dirty="0"/>
              <a:t> zu geben.</a:t>
            </a:r>
          </a:p>
          <a:p>
            <a:pPr marL="0" indent="0">
              <a:buNone/>
            </a:pPr>
            <a:r>
              <a:rPr lang="de-DE" dirty="0"/>
              <a:t>Die zugehörigen Assets musst du auch </a:t>
            </a:r>
            <a:r>
              <a:rPr lang="de-DE" dirty="0">
                <a:hlinkClick r:id="rId3"/>
              </a:rPr>
              <a:t>herunterladen</a:t>
            </a:r>
            <a:r>
              <a:rPr lang="de-DE" dirty="0"/>
              <a:t> und in den </a:t>
            </a:r>
            <a:r>
              <a:rPr lang="de-DE" dirty="0" err="1"/>
              <a:t>assets</a:t>
            </a:r>
            <a:r>
              <a:rPr lang="de-DE" dirty="0"/>
              <a:t>-Ordner (</a:t>
            </a:r>
            <a:r>
              <a:rPr lang="de-DE" dirty="0" err="1"/>
              <a:t>resources</a:t>
            </a:r>
            <a:r>
              <a:rPr lang="de-DE" dirty="0"/>
              <a:t> root) kopieren.</a:t>
            </a:r>
          </a:p>
        </p:txBody>
      </p:sp>
    </p:spTree>
    <p:extLst>
      <p:ext uri="{BB962C8B-B14F-4D97-AF65-F5344CB8AC3E}">
        <p14:creationId xmlns:p14="http://schemas.microsoft.com/office/powerpoint/2010/main" val="389908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BF7771-851F-42F9-92D9-3BA4E714366F}"/>
              </a:ext>
            </a:extLst>
          </p:cNvPr>
          <p:cNvSpPr txBox="1"/>
          <p:nvPr/>
        </p:nvSpPr>
        <p:spPr>
          <a:xfrm>
            <a:off x="609600" y="335845"/>
            <a:ext cx="10972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Main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ApplicationAdapter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private final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World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DD8E6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private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Renderer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</a:t>
            </a:r>
            <a:r>
              <a:rPr lang="de-DE" altLang="de-DE">
                <a:solidFill>
                  <a:srgbClr val="7030A0"/>
                </a:solidFill>
                <a:latin typeface="Consolas" panose="020B0609020204030204" pitchFamily="49" charset="0"/>
              </a:rPr>
              <a:t>(Initialisiere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de-DE" altLang="de-DE">
                <a:solidFill>
                  <a:srgbClr val="7030A0"/>
                </a:solidFill>
                <a:latin typeface="Consolas" panose="020B0609020204030204" pitchFamily="49" charset="0"/>
              </a:rPr>
              <a:t> durch ein neues Objekt.)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(Rufe die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-Methode von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auf.)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D6AF72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??? (Verwende </a:t>
            </a:r>
            <a:r>
              <a:rPr kumimoji="0" lang="de-DE" altLang="de-DE" sz="18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, um die Welt darzustellen.)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115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2241</Words>
  <Application>Microsoft Office PowerPoint</Application>
  <PresentationFormat>Widescreen</PresentationFormat>
  <Paragraphs>173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JetBrains Mono</vt:lpstr>
      <vt:lpstr>Office Theme</vt:lpstr>
      <vt:lpstr>Bonus</vt:lpstr>
      <vt:lpstr>Code Schnipsel</vt:lpstr>
      <vt:lpstr>PowerPoint Presentation</vt:lpstr>
      <vt:lpstr>PowerPoint Presentation</vt:lpstr>
      <vt:lpstr>PowerPoint Presentation</vt:lpstr>
      <vt:lpstr>PowerPoint Presentation</vt:lpstr>
      <vt:lpstr>World fertigstellen</vt:lpstr>
      <vt:lpstr>Klasse Renderer</vt:lpstr>
      <vt:lpstr>PowerPoint Presentation</vt:lpstr>
      <vt:lpstr>Wir erstellen unsere eigene App!</vt:lpstr>
      <vt:lpstr>Android debug bridge</vt:lpstr>
      <vt:lpstr>Lebenszyklus</vt:lpstr>
      <vt:lpstr>Texture</vt:lpstr>
      <vt:lpstr>Batch</vt:lpstr>
      <vt:lpstr>Instanzmethoden – Batch</vt:lpstr>
      <vt:lpstr>ShapeRenderer</vt:lpstr>
      <vt:lpstr>Instanzmethoden – ShapeRenderer</vt:lpstr>
      <vt:lpstr>Gdx.input</vt:lpstr>
      <vt:lpstr>Instanzmethoden – Input</vt:lpstr>
      <vt:lpstr>ScreenUtils.clear</vt:lpstr>
      <vt:lpstr>Wir wenden das Wissen an.</vt:lpstr>
      <vt:lpstr>Koordinatensysteme</vt:lpstr>
      <vt:lpstr>Formen</vt:lpstr>
      <vt:lpstr>Probleme beheben</vt:lpstr>
      <vt:lpstr>Camera</vt:lpstr>
      <vt:lpstr>Instanzmethoden - OrthographicCamera</vt:lpstr>
      <vt:lpstr>OrthographicCamera - zoomen</vt:lpstr>
      <vt:lpstr>Kamera verwenden</vt:lpstr>
      <vt:lpstr>Viewport</vt:lpstr>
      <vt:lpstr>ExtendViewport verwenden</vt:lpstr>
      <vt:lpstr>Eigene Texturen</vt:lpstr>
      <vt:lpstr>Sprite</vt:lpstr>
      <vt:lpstr>maleMittig – mit Größe</vt:lpstr>
      <vt:lpstr>Eine Variable für jede Textur?</vt:lpstr>
      <vt:lpstr>enum für Objekttypen verwenden</vt:lpstr>
      <vt:lpstr>Besser: Verwaltung durch AssetManager</vt:lpstr>
      <vt:lpstr>Aufgabe</vt:lpstr>
      <vt:lpstr>Kamera bewegen (Mathe)</vt:lpstr>
      <vt:lpstr>Überlappung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2025-03-17T21:23:11Z</dcterms:created>
  <dcterms:modified xsi:type="dcterms:W3CDTF">2025-04-19T17:15:45Z</dcterms:modified>
</cp:coreProperties>
</file>